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D4E"/>
    <a:srgbClr val="D5EEEF"/>
    <a:srgbClr val="193E72"/>
    <a:srgbClr val="006CB5"/>
    <a:srgbClr val="DB1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4B6DE-DB7F-C2FA-E2BD-26D2BDE203F6}" v="127" dt="2024-04-09T16:04:59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68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ka Meleszkiewicz" userId="S::fs22421@bristol.ac.uk::2ad41638-01f7-45c7-ba75-bd39b79b519a" providerId="AD" clId="Web-{4BD4B6DE-DB7F-C2FA-E2BD-26D2BDE203F6}"/>
    <pc:docChg chg="modSld">
      <pc:chgData name="Jarka Meleszkiewicz" userId="S::fs22421@bristol.ac.uk::2ad41638-01f7-45c7-ba75-bd39b79b519a" providerId="AD" clId="Web-{4BD4B6DE-DB7F-C2FA-E2BD-26D2BDE203F6}" dt="2024-04-09T16:04:56.065" v="63" actId="20577"/>
      <pc:docMkLst>
        <pc:docMk/>
      </pc:docMkLst>
      <pc:sldChg chg="addSp delSp modSp">
        <pc:chgData name="Jarka Meleszkiewicz" userId="S::fs22421@bristol.ac.uk::2ad41638-01f7-45c7-ba75-bd39b79b519a" providerId="AD" clId="Web-{4BD4B6DE-DB7F-C2FA-E2BD-26D2BDE203F6}" dt="2024-04-09T16:04:56.065" v="63" actId="20577"/>
        <pc:sldMkLst>
          <pc:docMk/>
          <pc:sldMk cId="3864751628" sldId="256"/>
        </pc:sldMkLst>
        <pc:spChg chg="add del mod">
          <ac:chgData name="Jarka Meleszkiewicz" userId="S::fs22421@bristol.ac.uk::2ad41638-01f7-45c7-ba75-bd39b79b519a" providerId="AD" clId="Web-{4BD4B6DE-DB7F-C2FA-E2BD-26D2BDE203F6}" dt="2024-04-09T16:02:58.498" v="16" actId="20577"/>
          <ac:spMkLst>
            <pc:docMk/>
            <pc:sldMk cId="3864751628" sldId="256"/>
            <ac:spMk id="14" creationId="{C5B5C8C9-111F-6B2B-E48D-7294D99D764F}"/>
          </ac:spMkLst>
        </pc:spChg>
        <pc:spChg chg="mod">
          <ac:chgData name="Jarka Meleszkiewicz" userId="S::fs22421@bristol.ac.uk::2ad41638-01f7-45c7-ba75-bd39b79b519a" providerId="AD" clId="Web-{4BD4B6DE-DB7F-C2FA-E2BD-26D2BDE203F6}" dt="2024-04-09T16:04:56.065" v="63" actId="20577"/>
          <ac:spMkLst>
            <pc:docMk/>
            <pc:sldMk cId="3864751628" sldId="256"/>
            <ac:spMk id="18" creationId="{BCEC9A7A-19AA-74A2-AE1D-D7C0DB272211}"/>
          </ac:spMkLst>
        </pc:spChg>
        <pc:spChg chg="mod">
          <ac:chgData name="Jarka Meleszkiewicz" userId="S::fs22421@bristol.ac.uk::2ad41638-01f7-45c7-ba75-bd39b79b519a" providerId="AD" clId="Web-{4BD4B6DE-DB7F-C2FA-E2BD-26D2BDE203F6}" dt="2024-04-09T16:04:10.595" v="52" actId="20577"/>
          <ac:spMkLst>
            <pc:docMk/>
            <pc:sldMk cId="3864751628" sldId="256"/>
            <ac:spMk id="19" creationId="{4F24B04E-8C62-0781-ED1B-C0E40FFC93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5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7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6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9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95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71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2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4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01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E7C5A-D426-4166-AA15-F82B928C487C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8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818D3F40-1C62-C454-5E03-BB0E2639E846}"/>
              </a:ext>
            </a:extLst>
          </p:cNvPr>
          <p:cNvSpPr/>
          <p:nvPr/>
        </p:nvSpPr>
        <p:spPr>
          <a:xfrm>
            <a:off x="-16735" y="6619284"/>
            <a:ext cx="30282546" cy="31298877"/>
          </a:xfrm>
          <a:prstGeom prst="rect">
            <a:avLst/>
          </a:prstGeom>
          <a:solidFill>
            <a:srgbClr val="D5EE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35050" y="11449"/>
            <a:ext cx="30310263" cy="6552100"/>
          </a:xfrm>
          <a:prstGeom prst="rect">
            <a:avLst/>
          </a:prstGeom>
          <a:solidFill>
            <a:srgbClr val="193E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3D09EC-A893-3CF3-B482-EC5E18D86326}"/>
              </a:ext>
            </a:extLst>
          </p:cNvPr>
          <p:cNvSpPr/>
          <p:nvPr/>
        </p:nvSpPr>
        <p:spPr>
          <a:xfrm>
            <a:off x="-65314" y="37124338"/>
            <a:ext cx="30310470" cy="5673483"/>
          </a:xfrm>
          <a:prstGeom prst="rect">
            <a:avLst/>
          </a:prstGeom>
          <a:solidFill>
            <a:srgbClr val="193E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B5C8C9-111F-6B2B-E48D-7294D99D764F}"/>
              </a:ext>
            </a:extLst>
          </p:cNvPr>
          <p:cNvSpPr txBox="1"/>
          <p:nvPr/>
        </p:nvSpPr>
        <p:spPr>
          <a:xfrm>
            <a:off x="1481876" y="1563285"/>
            <a:ext cx="26020114" cy="33239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0" dirty="0">
                <a:solidFill>
                  <a:schemeClr val="bg1"/>
                </a:solidFill>
                <a:latin typeface="Lato"/>
                <a:ea typeface="Lato"/>
                <a:cs typeface="Arial"/>
              </a:rPr>
              <a:t>[insert BRC/CRF name]</a:t>
            </a:r>
            <a:endParaRPr lang="en-GB" sz="10500" dirty="0">
              <a:solidFill>
                <a:schemeClr val="bg1"/>
              </a:solidFill>
              <a:latin typeface="Lato" panose="020F0502020204030203" pitchFamily="34" charset="0"/>
              <a:ea typeface="Lato"/>
              <a:cs typeface="Arial" panose="020B0604020202020204" pitchFamily="34" charset="0"/>
            </a:endParaRPr>
          </a:p>
          <a:p>
            <a:r>
              <a:rPr lang="en-GB" sz="10500" dirty="0">
                <a:solidFill>
                  <a:schemeClr val="bg1"/>
                </a:solidFill>
                <a:latin typeface="Lato"/>
                <a:ea typeface="Lato"/>
                <a:cs typeface="Arial"/>
              </a:rPr>
              <a:t>Equality, diversity and inclusion strategy</a:t>
            </a:r>
            <a:endParaRPr lang="en-GB" sz="10500" dirty="0">
              <a:solidFill>
                <a:schemeClr val="bg1"/>
              </a:solidFill>
              <a:latin typeface="Lato" panose="020F0502020204030203" pitchFamily="34" charset="0"/>
              <a:ea typeface="Lato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EC9A7A-19AA-74A2-AE1D-D7C0DB272211}"/>
              </a:ext>
            </a:extLst>
          </p:cNvPr>
          <p:cNvSpPr txBox="1"/>
          <p:nvPr/>
        </p:nvSpPr>
        <p:spPr>
          <a:xfrm>
            <a:off x="8526542" y="41232729"/>
            <a:ext cx="1358065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0" dirty="0">
                <a:solidFill>
                  <a:schemeClr val="bg1"/>
                </a:solidFill>
                <a:latin typeface="Lato"/>
                <a:ea typeface="Lato"/>
                <a:cs typeface="Arial"/>
              </a:rPr>
              <a:t>Add website / X /  LinkedIn</a:t>
            </a:r>
            <a:endParaRPr lang="en-GB" sz="6000" dirty="0">
              <a:solidFill>
                <a:schemeClr val="bg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24B04E-8C62-0781-ED1B-C0E40FFC938D}"/>
              </a:ext>
            </a:extLst>
          </p:cNvPr>
          <p:cNvSpPr txBox="1"/>
          <p:nvPr/>
        </p:nvSpPr>
        <p:spPr>
          <a:xfrm>
            <a:off x="1795296" y="7336497"/>
            <a:ext cx="18938578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600" b="1" dirty="0">
                <a:solidFill>
                  <a:srgbClr val="193E72"/>
                </a:solidFill>
                <a:latin typeface="Lato"/>
                <a:ea typeface="Lato"/>
                <a:cs typeface="Arial"/>
              </a:rPr>
              <a:t>BRC/CRF strapline </a:t>
            </a:r>
            <a:endParaRPr lang="en-GB" sz="9600" b="1" dirty="0">
              <a:solidFill>
                <a:srgbClr val="193E72"/>
              </a:solidFill>
              <a:latin typeface="Lato" panose="020F0502020204030203" pitchFamily="34" charset="0"/>
              <a:ea typeface="Lato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BBFF16-AAE6-667F-8732-8EF1FE5FA3ED}"/>
              </a:ext>
            </a:extLst>
          </p:cNvPr>
          <p:cNvSpPr txBox="1"/>
          <p:nvPr/>
        </p:nvSpPr>
        <p:spPr>
          <a:xfrm>
            <a:off x="18253412" y="38363775"/>
            <a:ext cx="6780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Take a picture with your </a:t>
            </a:r>
          </a:p>
          <a:p>
            <a:pPr algn="r"/>
            <a:r>
              <a:rPr lang="en-GB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phone to see more</a:t>
            </a:r>
            <a:endParaRPr lang="en-GB" sz="4800" b="1" dirty="0">
              <a:solidFill>
                <a:schemeClr val="bg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EB2BFE1-6FDF-07F1-92BF-E3E2786F40E9}"/>
              </a:ext>
            </a:extLst>
          </p:cNvPr>
          <p:cNvSpPr/>
          <p:nvPr/>
        </p:nvSpPr>
        <p:spPr>
          <a:xfrm>
            <a:off x="1280350" y="10693464"/>
            <a:ext cx="27866149" cy="234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757FB71-AECF-4354-A626-53DDF44F22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46" b="23513"/>
          <a:stretch/>
        </p:blipFill>
        <p:spPr>
          <a:xfrm rot="10800000">
            <a:off x="25422839" y="17607"/>
            <a:ext cx="4887423" cy="5790812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D16689A2-E30D-2ED1-DEC2-6479BE25E542}"/>
              </a:ext>
            </a:extLst>
          </p:cNvPr>
          <p:cNvSpPr txBox="1"/>
          <p:nvPr/>
        </p:nvSpPr>
        <p:spPr>
          <a:xfrm>
            <a:off x="1262824" y="10874087"/>
            <a:ext cx="27714514" cy="3952869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6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Context</a:t>
            </a:r>
            <a:b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GB" sz="60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Short</a:t>
            </a:r>
            <a: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description of your local BRC/CRF context / bullet points – </a:t>
            </a:r>
            <a:r>
              <a:rPr lang="en-GB" sz="60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emphasise</a:t>
            </a:r>
            <a: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most important information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03D05B-D4DD-91DB-B5A2-AB9110D1EF78}"/>
              </a:ext>
            </a:extLst>
          </p:cNvPr>
          <p:cNvSpPr txBox="1"/>
          <p:nvPr/>
        </p:nvSpPr>
        <p:spPr>
          <a:xfrm>
            <a:off x="20650369" y="7311660"/>
            <a:ext cx="7829548" cy="2937206"/>
          </a:xfrm>
          <a:prstGeom prst="rect">
            <a:avLst/>
          </a:prstGeom>
          <a:noFill/>
        </p:spPr>
        <p:txBody>
          <a:bodyPr wrap="square" lIns="540000" tIns="540000" rIns="540000" bIns="540000" anchor="t">
            <a:spAutoFit/>
          </a:bodyPr>
          <a:lstStyle/>
          <a:p>
            <a:r>
              <a:rPr lang="en-GB" sz="6000" dirty="0">
                <a:solidFill>
                  <a:srgbClr val="193E72"/>
                </a:solidFill>
                <a:latin typeface="Lato"/>
                <a:ea typeface="Lato"/>
                <a:cs typeface="Arial"/>
              </a:rPr>
              <a:t>Optional: authors, contact email etc.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28A3704-B5A0-305D-FC36-CD1E7DACB3BE}"/>
              </a:ext>
            </a:extLst>
          </p:cNvPr>
          <p:cNvSpPr txBox="1"/>
          <p:nvPr/>
        </p:nvSpPr>
        <p:spPr>
          <a:xfrm>
            <a:off x="1481876" y="16704353"/>
            <a:ext cx="13856464" cy="2106210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6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Strategy aims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ADDFC83-07B5-58D0-A86D-4BF43A31F02D}"/>
              </a:ext>
            </a:extLst>
          </p:cNvPr>
          <p:cNvSpPr txBox="1"/>
          <p:nvPr/>
        </p:nvSpPr>
        <p:spPr>
          <a:xfrm>
            <a:off x="15309840" y="19328534"/>
            <a:ext cx="12775274" cy="2013877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Include picture or quote here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BE5E6D-73BB-0F15-06F5-EF2D9C1FEE32}"/>
              </a:ext>
            </a:extLst>
          </p:cNvPr>
          <p:cNvSpPr txBox="1"/>
          <p:nvPr/>
        </p:nvSpPr>
        <p:spPr>
          <a:xfrm>
            <a:off x="1481876" y="25425679"/>
            <a:ext cx="13856464" cy="2106210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6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What next?</a:t>
            </a:r>
          </a:p>
        </p:txBody>
      </p:sp>
      <p:pic>
        <p:nvPicPr>
          <p:cNvPr id="42" name="Picture 41" descr="A stop sign&#10;&#10;Description generated with high confidence">
            <a:extLst>
              <a:ext uri="{FF2B5EF4-FFF2-40B4-BE49-F238E27FC236}">
                <a16:creationId xmlns:a16="http://schemas.microsoft.com/office/drawing/2014/main" id="{984391D0-4A17-45B1-91DC-E7C1566A6D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5536" y="32842494"/>
            <a:ext cx="4021752" cy="2679709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5CB7690-5203-2BBF-8F5F-78AA3F1DE64F}"/>
              </a:ext>
            </a:extLst>
          </p:cNvPr>
          <p:cNvSpPr txBox="1"/>
          <p:nvPr/>
        </p:nvSpPr>
        <p:spPr>
          <a:xfrm>
            <a:off x="1591738" y="18408186"/>
            <a:ext cx="13856464" cy="3860536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0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Short</a:t>
            </a:r>
            <a: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description or bullet points – this section of the poster is likely to draw most attention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6A0F522-8F23-50C0-904A-E070894785D1}"/>
              </a:ext>
            </a:extLst>
          </p:cNvPr>
          <p:cNvCxnSpPr>
            <a:cxnSpLocks/>
          </p:cNvCxnSpPr>
          <p:nvPr/>
        </p:nvCxnSpPr>
        <p:spPr>
          <a:xfrm>
            <a:off x="1914363" y="16233505"/>
            <a:ext cx="26351116" cy="0"/>
          </a:xfrm>
          <a:prstGeom prst="line">
            <a:avLst/>
          </a:prstGeom>
          <a:ln w="76200"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36AD5BF-A3CF-C90C-D93E-E8E13DE65781}"/>
              </a:ext>
            </a:extLst>
          </p:cNvPr>
          <p:cNvCxnSpPr>
            <a:cxnSpLocks/>
          </p:cNvCxnSpPr>
          <p:nvPr/>
        </p:nvCxnSpPr>
        <p:spPr>
          <a:xfrm>
            <a:off x="1795296" y="24746518"/>
            <a:ext cx="26351116" cy="0"/>
          </a:xfrm>
          <a:prstGeom prst="line">
            <a:avLst/>
          </a:prstGeom>
          <a:ln w="76200"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0B489B5-5B66-795F-E641-A146B807A682}"/>
              </a:ext>
            </a:extLst>
          </p:cNvPr>
          <p:cNvSpPr txBox="1"/>
          <p:nvPr/>
        </p:nvSpPr>
        <p:spPr>
          <a:xfrm>
            <a:off x="719987" y="39067205"/>
            <a:ext cx="7482433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Lato"/>
                <a:ea typeface="Lato"/>
                <a:cs typeface="Arial"/>
              </a:rPr>
              <a:t>Add  your BRC/CRF logo here</a:t>
            </a:r>
          </a:p>
          <a:p>
            <a:endParaRPr lang="en-GB" sz="5400" b="1" dirty="0">
              <a:solidFill>
                <a:srgbClr val="193E72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D67792-F93B-32BA-E4A7-5CBB33343642}"/>
              </a:ext>
            </a:extLst>
          </p:cNvPr>
          <p:cNvSpPr txBox="1"/>
          <p:nvPr/>
        </p:nvSpPr>
        <p:spPr>
          <a:xfrm>
            <a:off x="25403914" y="37910421"/>
            <a:ext cx="4754969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Lato"/>
                <a:ea typeface="Calibri"/>
                <a:cs typeface="Calibri"/>
              </a:rPr>
              <a:t>Add QR code for your strategy here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DD7885-5B9F-0126-1EAE-14E9320B0BDB}"/>
              </a:ext>
            </a:extLst>
          </p:cNvPr>
          <p:cNvSpPr txBox="1"/>
          <p:nvPr/>
        </p:nvSpPr>
        <p:spPr>
          <a:xfrm>
            <a:off x="1914363" y="27506911"/>
            <a:ext cx="13856464" cy="3860536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000" b="1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Short</a:t>
            </a:r>
            <a: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outline  or bullet points outlining next steps / focus areas / targets / objectives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ED57F5-9D2F-2AB3-5471-3BDD2902CF56}"/>
              </a:ext>
            </a:extLst>
          </p:cNvPr>
          <p:cNvSpPr txBox="1"/>
          <p:nvPr/>
        </p:nvSpPr>
        <p:spPr>
          <a:xfrm>
            <a:off x="15448202" y="27506911"/>
            <a:ext cx="12775274" cy="2937206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540000" rIns="540000" bIns="540000">
            <a:spAutoFit/>
          </a:bodyPr>
          <a:lstStyle/>
          <a:p>
            <a:r>
              <a:rPr lang="en-GB" sz="6000" dirty="0">
                <a:solidFill>
                  <a:srgbClr val="193E72"/>
                </a:solidFill>
                <a:latin typeface="Lato" panose="020F0502020204030203" pitchFamily="34" charset="0"/>
                <a:cs typeface="Arial" panose="020B0604020202020204" pitchFamily="34" charset="0"/>
              </a:rPr>
              <a:t>More details about what next or  include picture / quote here</a:t>
            </a:r>
          </a:p>
        </p:txBody>
      </p:sp>
    </p:spTree>
    <p:extLst>
      <p:ext uri="{BB962C8B-B14F-4D97-AF65-F5344CB8AC3E}">
        <p14:creationId xmlns:p14="http://schemas.microsoft.com/office/powerpoint/2010/main" val="386475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b9d0e4-5370-4cfb-9e4e-bdf6de379f60" xsi:nil="true"/>
    <lcf76f155ced4ddcb4097134ff3c332f xmlns="30b70dd2-23d7-4e9b-8d7a-e720a548774f">
      <Terms xmlns="http://schemas.microsoft.com/office/infopath/2007/PartnerControls"/>
    </lcf76f155ced4ddcb4097134ff3c332f>
    <SharedWithUsers xmlns="baedea8f-b33e-4e7d-81f7-0a2289ce9ee0">
      <UserInfo>
        <DisplayName>Hazel Phillips</DisplayName>
        <AccountId>9</AccountId>
        <AccountType/>
      </UserInfo>
      <UserInfo>
        <DisplayName>Zoe Trinder-Widdess</DisplayName>
        <AccountId>17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A3C850F8DB147B70B93DBC1CE6022" ma:contentTypeVersion="17" ma:contentTypeDescription="Create a new document." ma:contentTypeScope="" ma:versionID="24c83ad591b1fd8d2f15fd5e0a5d4ff2">
  <xsd:schema xmlns:xsd="http://www.w3.org/2001/XMLSchema" xmlns:xs="http://www.w3.org/2001/XMLSchema" xmlns:p="http://schemas.microsoft.com/office/2006/metadata/properties" xmlns:ns2="30b70dd2-23d7-4e9b-8d7a-e720a548774f" xmlns:ns3="baedea8f-b33e-4e7d-81f7-0a2289ce9ee0" xmlns:ns4="edb9d0e4-5370-4cfb-9e4e-bdf6de379f60" targetNamespace="http://schemas.microsoft.com/office/2006/metadata/properties" ma:root="true" ma:fieldsID="49977e713861889706728c5c298f0626" ns2:_="" ns3:_="" ns4:_="">
    <xsd:import namespace="30b70dd2-23d7-4e9b-8d7a-e720a548774f"/>
    <xsd:import namespace="baedea8f-b33e-4e7d-81f7-0a2289ce9ee0"/>
    <xsd:import namespace="edb9d0e4-5370-4cfb-9e4e-bdf6de379f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70dd2-23d7-4e9b-8d7a-e720a54877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d084387-097e-4aef-8f33-0dee7b0eb5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dea8f-b33e-4e7d-81f7-0a2289ce9ee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9d0e4-5370-4cfb-9e4e-bdf6de379f6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664f496-ee06-4ed4-9e50-7bb381012ba6}" ma:internalName="TaxCatchAll" ma:showField="CatchAllData" ma:web="baedea8f-b33e-4e7d-81f7-0a2289ce9e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04844C-DCE0-4AFA-91F0-5DF6CB221293}">
  <ds:schemaRefs>
    <ds:schemaRef ds:uri="http://schemas.microsoft.com/office/2006/metadata/properties"/>
    <ds:schemaRef ds:uri="http://schemas.microsoft.com/office/infopath/2007/PartnerControls"/>
    <ds:schemaRef ds:uri="edb9d0e4-5370-4cfb-9e4e-bdf6de379f60"/>
    <ds:schemaRef ds:uri="30b70dd2-23d7-4e9b-8d7a-e720a548774f"/>
  </ds:schemaRefs>
</ds:datastoreItem>
</file>

<file path=customXml/itemProps2.xml><?xml version="1.0" encoding="utf-8"?>
<ds:datastoreItem xmlns:ds="http://schemas.openxmlformats.org/officeDocument/2006/customXml" ds:itemID="{C9FAACAA-CAC8-4CCC-9BD4-AB00D5F6FD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47746F-688F-408A-94D4-DFEA58007E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b70dd2-23d7-4e9b-8d7a-e720a548774f"/>
    <ds:schemaRef ds:uri="baedea8f-b33e-4e7d-81f7-0a2289ce9ee0"/>
    <ds:schemaRef ds:uri="edb9d0e4-5370-4cfb-9e4e-bdf6de379f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127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Richards-Doran</dc:creator>
  <cp:lastModifiedBy>Jarka Meleszkiewicz</cp:lastModifiedBy>
  <cp:revision>124</cp:revision>
  <dcterms:created xsi:type="dcterms:W3CDTF">2016-04-21T09:53:19Z</dcterms:created>
  <dcterms:modified xsi:type="dcterms:W3CDTF">2024-04-09T16:05:00Z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0x010100B1CA3C850F8DB147B70B93DBC1CE6022</vt:lpwstr>
  </property>
  <property fmtid="{D5CDD505-2E9C-101B-9397-08002B2CF9AE}" pid="3" name="MediaServiceImageTags">
    <vt:lpwstr/>
  </property>
</Properties>
</file>